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sldIdLst>
    <p:sldId id="259" r:id="rId2"/>
    <p:sldId id="261" r:id="rId3"/>
    <p:sldId id="262" r:id="rId4"/>
    <p:sldId id="263" r:id="rId5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319">
          <p15:clr>
            <a:srgbClr val="A4A3A4"/>
          </p15:clr>
        </p15:guide>
        <p15:guide id="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0" autoAdjust="0"/>
    <p:restoredTop sz="94728" autoAdjust="0"/>
  </p:normalViewPr>
  <p:slideViewPr>
    <p:cSldViewPr showGuides="1">
      <p:cViewPr varScale="1">
        <p:scale>
          <a:sx n="84" d="100"/>
          <a:sy n="84" d="100"/>
        </p:scale>
        <p:origin x="84" y="684"/>
      </p:cViewPr>
      <p:guideLst>
        <p:guide orient="horz" pos="4319"/>
        <p:guide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altLang="en-US"/>
          </a:p>
        </p:txBody>
      </p:sp>
      <p:sp>
        <p:nvSpPr>
          <p:cNvPr id="30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altLang="en-US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435FC2-B536-42B8-BB43-CA4E6877D2AD}" type="slidenum">
              <a:rPr lang="en-US" altLang="en-US"/>
              <a:pPr/>
              <a:t>‹#›</a:t>
            </a:fld>
            <a:endParaRPr lang="en-US" altLang="en-US"/>
          </a:p>
        </p:txBody>
      </p:sp>
    </p:spTree>
    <p:extLst>
      <p:ext uri="{BB962C8B-B14F-4D97-AF65-F5344CB8AC3E}">
        <p14:creationId xmlns:p14="http://schemas.microsoft.com/office/powerpoint/2010/main" val="1970358384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834407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15515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15888"/>
            <a:ext cx="8229600" cy="711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50825" y="981075"/>
            <a:ext cx="8642350" cy="5543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1031" name="Line 7"/>
          <p:cNvSpPr>
            <a:spLocks noChangeShapeType="1"/>
          </p:cNvSpPr>
          <p:nvPr userDrawn="1"/>
        </p:nvSpPr>
        <p:spPr bwMode="auto">
          <a:xfrm>
            <a:off x="609600" y="836613"/>
            <a:ext cx="7924800" cy="0"/>
          </a:xfrm>
          <a:prstGeom prst="line">
            <a:avLst/>
          </a:prstGeom>
          <a:noFill/>
          <a:ln w="38100">
            <a:solidFill>
              <a:srgbClr val="C00000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5" r:id="rId2"/>
  </p:sldLayoutIdLst>
  <p:timing>
    <p:tnLst>
      <p:par>
        <p:cTn id="1" dur="indefinite" restart="never" nodeType="tmRoot"/>
      </p:par>
    </p:tnLst>
  </p:timing>
  <p:hf hdr="0" dt="0"/>
  <p:txStyles>
    <p:titleStyle>
      <a:lvl1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SzPct val="80000"/>
        <a:buFont typeface="Wingdings" pitchFamily="2" charset="2"/>
        <a:buChar char="§"/>
        <a:defRPr sz="24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0825" y="981075"/>
            <a:ext cx="8642350" cy="5875338"/>
          </a:xfrm>
        </p:spPr>
        <p:txBody>
          <a:bodyPr>
            <a:normAutofit fontScale="92500" lnSpcReduction="10000"/>
          </a:bodyPr>
          <a:lstStyle/>
          <a:p>
            <a:r>
              <a:rPr lang="en-US" altLang="en-US" dirty="0"/>
              <a:t>You will take part in </a:t>
            </a:r>
            <a:r>
              <a:rPr lang="en-US" altLang="en-US" dirty="0" smtClean="0"/>
              <a:t>a stock market where shares of one stock are bought and sold </a:t>
            </a:r>
            <a:endParaRPr lang="en-US" altLang="en-US" dirty="0"/>
          </a:p>
          <a:p>
            <a:pPr lvl="1"/>
            <a:r>
              <a:rPr lang="en-US" altLang="en-US" dirty="0"/>
              <a:t>You will trade for 8 trading periods</a:t>
            </a:r>
          </a:p>
          <a:p>
            <a:pPr lvl="1"/>
            <a:r>
              <a:rPr lang="en-US" altLang="en-US" dirty="0"/>
              <a:t>Each period lasts 2 min (except period 1, which lasts 4 min)</a:t>
            </a:r>
          </a:p>
          <a:p>
            <a:pPr lvl="1"/>
            <a:r>
              <a:rPr lang="en-US" altLang="en-US" dirty="0" smtClean="0"/>
              <a:t>Before </a:t>
            </a:r>
            <a:r>
              <a:rPr lang="en-US" altLang="en-US" dirty="0"/>
              <a:t>period </a:t>
            </a:r>
            <a:r>
              <a:rPr lang="en-US" altLang="en-US" dirty="0" smtClean="0"/>
              <a:t>1, you will </a:t>
            </a:r>
            <a:r>
              <a:rPr lang="en-US" altLang="en-US" dirty="0"/>
              <a:t>receive a certain </a:t>
            </a:r>
            <a:r>
              <a:rPr lang="en-US" altLang="en-US" dirty="0" smtClean="0"/>
              <a:t>number of shares and an amount </a:t>
            </a:r>
            <a:r>
              <a:rPr lang="en-US" altLang="en-US" dirty="0"/>
              <a:t>of </a:t>
            </a:r>
            <a:r>
              <a:rPr lang="en-US" altLang="en-US" dirty="0" smtClean="0"/>
              <a:t>cash (the number of shares and the amount of cash </a:t>
            </a:r>
            <a:r>
              <a:rPr lang="en-US" altLang="en-US" dirty="0"/>
              <a:t>differs from person to person)</a:t>
            </a:r>
          </a:p>
          <a:p>
            <a:pPr lvl="1"/>
            <a:r>
              <a:rPr lang="en-US" altLang="en-US" b="1" dirty="0"/>
              <a:t>Each</a:t>
            </a:r>
            <a:r>
              <a:rPr lang="en-US" altLang="en-US" dirty="0"/>
              <a:t> share pays a dividend at the end of </a:t>
            </a:r>
            <a:r>
              <a:rPr lang="en-US" altLang="en-US" b="1" dirty="0"/>
              <a:t>every </a:t>
            </a:r>
            <a:r>
              <a:rPr lang="en-US" altLang="en-US" b="1" dirty="0" smtClean="0"/>
              <a:t>period</a:t>
            </a:r>
            <a:r>
              <a:rPr lang="en-US" altLang="en-US" dirty="0" smtClean="0"/>
              <a:t> according to the </a:t>
            </a:r>
            <a:r>
              <a:rPr lang="en-US" altLang="en-US" dirty="0"/>
              <a:t>following distribution</a:t>
            </a:r>
            <a:r>
              <a:rPr lang="en-US" altLang="en-US" dirty="0" smtClean="0"/>
              <a:t>:</a:t>
            </a:r>
          </a:p>
          <a:p>
            <a:pPr lvl="2"/>
            <a:r>
              <a:rPr lang="en-US" altLang="en-US" dirty="0" smtClean="0"/>
              <a:t>$</a:t>
            </a:r>
            <a:r>
              <a:rPr lang="en-US" altLang="en-US" dirty="0"/>
              <a:t>4.00, $1.50, $0.50, or $0.00 with equal probability </a:t>
            </a:r>
            <a:r>
              <a:rPr lang="en-US" altLang="en-US" dirty="0" smtClean="0"/>
              <a:t>(i.e., the </a:t>
            </a:r>
            <a:r>
              <a:rPr lang="en-US" altLang="en-US" dirty="0"/>
              <a:t>expected dividend payment is $</a:t>
            </a:r>
            <a:r>
              <a:rPr lang="en-US" altLang="en-US" dirty="0" smtClean="0"/>
              <a:t>1.50)</a:t>
            </a:r>
          </a:p>
          <a:p>
            <a:pPr lvl="2"/>
            <a:r>
              <a:rPr lang="en-US" altLang="en-US" dirty="0" smtClean="0"/>
              <a:t>The </a:t>
            </a:r>
            <a:r>
              <a:rPr lang="en-US" altLang="en-US" dirty="0"/>
              <a:t>dividend realization is independent from period to </a:t>
            </a:r>
            <a:r>
              <a:rPr lang="en-US" altLang="en-US" dirty="0" smtClean="0"/>
              <a:t>period</a:t>
            </a:r>
          </a:p>
          <a:p>
            <a:pPr lvl="2"/>
            <a:r>
              <a:rPr lang="en-US" altLang="en-US" dirty="0" smtClean="0"/>
              <a:t>After </a:t>
            </a:r>
            <a:r>
              <a:rPr lang="en-US" altLang="en-US" dirty="0"/>
              <a:t>the dividend is paid in the last period, the share will expire </a:t>
            </a:r>
            <a:r>
              <a:rPr lang="en-US" altLang="en-US" dirty="0" smtClean="0"/>
              <a:t>worthless</a:t>
            </a:r>
            <a:endParaRPr lang="en-US" altLang="en-US" dirty="0"/>
          </a:p>
          <a:p>
            <a:pPr lvl="1"/>
            <a:r>
              <a:rPr lang="en-US" altLang="en-US" dirty="0"/>
              <a:t>The number of shares and cash that you have at the end of each period will carry over from period to </a:t>
            </a:r>
            <a:r>
              <a:rPr lang="en-US" altLang="en-US" dirty="0" smtClean="0"/>
              <a:t>period</a:t>
            </a:r>
          </a:p>
          <a:p>
            <a:pPr lvl="1"/>
            <a:r>
              <a:rPr lang="en-US" altLang="en-US" dirty="0" smtClean="0"/>
              <a:t>Your </a:t>
            </a:r>
            <a:r>
              <a:rPr lang="en-US" altLang="en-US" dirty="0"/>
              <a:t>earnings </a:t>
            </a:r>
            <a:r>
              <a:rPr lang="en-US" altLang="en-US" dirty="0" smtClean="0"/>
              <a:t>are </a:t>
            </a:r>
            <a:r>
              <a:rPr lang="en-US" altLang="en-US" dirty="0"/>
              <a:t>equal to the total amount of cash you are holding at the end of the </a:t>
            </a:r>
            <a:r>
              <a:rPr lang="en-US" altLang="en-US" dirty="0" smtClean="0"/>
              <a:t>8</a:t>
            </a:r>
            <a:r>
              <a:rPr lang="en-US" altLang="en-US" baseline="30000" dirty="0" smtClean="0"/>
              <a:t>th</a:t>
            </a:r>
            <a:r>
              <a:rPr lang="en-US" altLang="en-US" dirty="0" smtClean="0"/>
              <a:t> period</a:t>
            </a:r>
          </a:p>
        </p:txBody>
      </p:sp>
    </p:spTree>
    <p:extLst>
      <p:ext uri="{BB962C8B-B14F-4D97-AF65-F5344CB8AC3E}">
        <p14:creationId xmlns:p14="http://schemas.microsoft.com/office/powerpoint/2010/main" val="25681215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Instructions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Example</a:t>
            </a:r>
          </a:p>
          <a:p>
            <a:pPr lvl="1"/>
            <a:r>
              <a:rPr lang="en-US" dirty="0" smtClean="0"/>
              <a:t>End of period </a:t>
            </a:r>
            <a:r>
              <a:rPr lang="en-US" dirty="0"/>
              <a:t>7 </a:t>
            </a:r>
            <a:endParaRPr lang="en-US" dirty="0" smtClean="0"/>
          </a:p>
          <a:p>
            <a:pPr lvl="2"/>
            <a:r>
              <a:rPr lang="en-US" dirty="0" smtClean="0"/>
              <a:t>You own 5 </a:t>
            </a:r>
            <a:r>
              <a:rPr lang="en-US" dirty="0"/>
              <a:t>shares and you have $45.00 in </a:t>
            </a:r>
            <a:r>
              <a:rPr lang="en-US" dirty="0" smtClean="0"/>
              <a:t>cash</a:t>
            </a:r>
          </a:p>
          <a:p>
            <a:pPr lvl="2"/>
            <a:r>
              <a:rPr lang="en-US" dirty="0" smtClean="0"/>
              <a:t>Each </a:t>
            </a:r>
            <a:r>
              <a:rPr lang="en-US" dirty="0"/>
              <a:t>share </a:t>
            </a:r>
            <a:r>
              <a:rPr lang="en-US" dirty="0" smtClean="0"/>
              <a:t>pays </a:t>
            </a:r>
            <a:r>
              <a:rPr lang="en-US" dirty="0"/>
              <a:t>a dividend of $</a:t>
            </a:r>
            <a:r>
              <a:rPr lang="en-US" dirty="0" smtClean="0"/>
              <a:t>1.50 </a:t>
            </a:r>
            <a:r>
              <a:rPr lang="en-US" dirty="0" smtClean="0">
                <a:sym typeface="Wingdings" panose="05000000000000000000" pitchFamily="2" charset="2"/>
              </a:rPr>
              <a:t> </a:t>
            </a:r>
            <a:r>
              <a:rPr lang="en-US" dirty="0" smtClean="0"/>
              <a:t>your </a:t>
            </a:r>
            <a:r>
              <a:rPr lang="en-US" dirty="0"/>
              <a:t>total dividend </a:t>
            </a:r>
            <a:r>
              <a:rPr lang="en-US" dirty="0" smtClean="0"/>
              <a:t>is $7.50</a:t>
            </a:r>
          </a:p>
          <a:p>
            <a:pPr lvl="1"/>
            <a:r>
              <a:rPr lang="en-US" dirty="0" smtClean="0"/>
              <a:t>Start of period 8</a:t>
            </a:r>
          </a:p>
          <a:p>
            <a:pPr lvl="2"/>
            <a:r>
              <a:rPr lang="en-US" dirty="0"/>
              <a:t>You own 5 shares and have $52.50 in cash</a:t>
            </a:r>
          </a:p>
          <a:p>
            <a:pPr lvl="2"/>
            <a:r>
              <a:rPr lang="en-US" dirty="0" smtClean="0"/>
              <a:t>You sell one share at $3</a:t>
            </a:r>
          </a:p>
          <a:p>
            <a:pPr lvl="1"/>
            <a:r>
              <a:rPr lang="en-US" dirty="0" smtClean="0"/>
              <a:t>End of </a:t>
            </a:r>
            <a:r>
              <a:rPr lang="en-US" dirty="0"/>
              <a:t>period 8</a:t>
            </a:r>
          </a:p>
          <a:p>
            <a:pPr lvl="2"/>
            <a:r>
              <a:rPr lang="en-US" dirty="0" smtClean="0"/>
              <a:t>You </a:t>
            </a:r>
            <a:r>
              <a:rPr lang="en-US" dirty="0"/>
              <a:t>own 4 shares and you have $55.50 in </a:t>
            </a:r>
            <a:r>
              <a:rPr lang="en-US" dirty="0" smtClean="0"/>
              <a:t>cash</a:t>
            </a:r>
          </a:p>
          <a:p>
            <a:pPr lvl="2"/>
            <a:r>
              <a:rPr lang="en-US" dirty="0" smtClean="0"/>
              <a:t>Each share pays a dividend </a:t>
            </a:r>
            <a:r>
              <a:rPr lang="en-US" dirty="0"/>
              <a:t>of $</a:t>
            </a:r>
            <a:r>
              <a:rPr lang="en-US" dirty="0" smtClean="0"/>
              <a:t>4.00 </a:t>
            </a:r>
            <a:r>
              <a:rPr lang="en-US" dirty="0" smtClean="0">
                <a:sym typeface="Wingdings" panose="05000000000000000000" pitchFamily="2" charset="2"/>
              </a:rPr>
              <a:t></a:t>
            </a:r>
            <a:r>
              <a:rPr lang="en-US" dirty="0" smtClean="0"/>
              <a:t> your </a:t>
            </a:r>
            <a:r>
              <a:rPr lang="en-US" dirty="0"/>
              <a:t>total dividend </a:t>
            </a:r>
            <a:r>
              <a:rPr lang="en-US" dirty="0" smtClean="0"/>
              <a:t>is $16.00 </a:t>
            </a:r>
          </a:p>
          <a:p>
            <a:pPr lvl="2"/>
            <a:r>
              <a:rPr lang="en-US" dirty="0" smtClean="0"/>
              <a:t>Since </a:t>
            </a:r>
            <a:r>
              <a:rPr lang="en-US" dirty="0"/>
              <a:t>this is the last period, </a:t>
            </a:r>
            <a:r>
              <a:rPr lang="en-US" dirty="0" smtClean="0"/>
              <a:t>your 4 shares expire and </a:t>
            </a:r>
            <a:r>
              <a:rPr lang="en-US" dirty="0"/>
              <a:t>your </a:t>
            </a:r>
            <a:r>
              <a:rPr lang="en-US" dirty="0" smtClean="0"/>
              <a:t>earnings </a:t>
            </a:r>
            <a:r>
              <a:rPr lang="en-US" dirty="0"/>
              <a:t>are </a:t>
            </a:r>
            <a:r>
              <a:rPr lang="en-US" dirty="0" smtClean="0"/>
              <a:t>equal to the amount </a:t>
            </a:r>
            <a:r>
              <a:rPr lang="en-US" dirty="0"/>
              <a:t>of cash </a:t>
            </a:r>
            <a:r>
              <a:rPr lang="en-US" dirty="0" smtClean="0"/>
              <a:t>you have: $</a:t>
            </a:r>
            <a:r>
              <a:rPr lang="en-US" dirty="0"/>
              <a:t>71.50.</a:t>
            </a:r>
          </a:p>
          <a:p>
            <a:pPr lvl="2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439962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4"/>
            <a:ext cx="9144000" cy="6856413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Rectangle 2"/>
          <p:cNvSpPr txBox="1">
            <a:spLocks noChangeArrowheads="1"/>
          </p:cNvSpPr>
          <p:nvPr/>
        </p:nvSpPr>
        <p:spPr>
          <a:xfrm>
            <a:off x="2086431" y="115888"/>
            <a:ext cx="4971138" cy="71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kern="0" dirty="0" smtClean="0"/>
              <a:t>Selling shares</a:t>
            </a:r>
            <a:endParaRPr lang="en-GB" altLang="en-US" kern="0" dirty="0"/>
          </a:p>
        </p:txBody>
      </p:sp>
      <p:cxnSp>
        <p:nvCxnSpPr>
          <p:cNvPr id="6" name="Straight Arrow Connector 5"/>
          <p:cNvCxnSpPr>
            <a:stCxn id="3" idx="2"/>
          </p:cNvCxnSpPr>
          <p:nvPr/>
        </p:nvCxnSpPr>
        <p:spPr>
          <a:xfrm flipH="1">
            <a:off x="5940152" y="2419147"/>
            <a:ext cx="1188132" cy="505797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/>
          <p:cNvSpPr txBox="1"/>
          <p:nvPr/>
        </p:nvSpPr>
        <p:spPr>
          <a:xfrm>
            <a:off x="6372200" y="1772816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Accept the</a:t>
            </a:r>
          </a:p>
          <a:p>
            <a:pPr algn="ctr"/>
            <a:r>
              <a:rPr lang="en-US" dirty="0" smtClean="0"/>
              <a:t>highest bid</a:t>
            </a:r>
            <a:endParaRPr lang="en-US" dirty="0"/>
          </a:p>
        </p:txBody>
      </p:sp>
      <p:cxnSp>
        <p:nvCxnSpPr>
          <p:cNvPr id="7" name="Straight Arrow Connector 6"/>
          <p:cNvCxnSpPr>
            <a:stCxn id="8" idx="2"/>
          </p:cNvCxnSpPr>
          <p:nvPr/>
        </p:nvCxnSpPr>
        <p:spPr>
          <a:xfrm>
            <a:off x="1655676" y="3062070"/>
            <a:ext cx="558316" cy="1087010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/>
          <p:cNvSpPr txBox="1"/>
          <p:nvPr/>
        </p:nvSpPr>
        <p:spPr>
          <a:xfrm>
            <a:off x="899592" y="2415739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 an offer</a:t>
            </a:r>
          </a:p>
          <a:p>
            <a:pPr algn="ctr"/>
            <a:r>
              <a:rPr lang="en-US" dirty="0" smtClean="0"/>
              <a:t>to sell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103240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3" grpId="0" animBg="1"/>
      <p:bldP spid="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794"/>
            <a:ext cx="9144000" cy="6856413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 txBox="1">
            <a:spLocks noChangeArrowheads="1"/>
          </p:cNvSpPr>
          <p:nvPr/>
        </p:nvSpPr>
        <p:spPr>
          <a:xfrm>
            <a:off x="2086431" y="115888"/>
            <a:ext cx="4971138" cy="7112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/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3600">
                <a:solidFill>
                  <a:schemeClr val="tx2"/>
                </a:solidFill>
                <a:latin typeface="Times New Roman" pitchFamily="18" charset="0"/>
              </a:defRPr>
            </a:lvl9pPr>
          </a:lstStyle>
          <a:p>
            <a:r>
              <a:rPr lang="en-US" altLang="en-US" kern="0" dirty="0" smtClean="0"/>
              <a:t>Buying shares</a:t>
            </a:r>
            <a:endParaRPr lang="en-GB" altLang="en-US" kern="0" dirty="0"/>
          </a:p>
        </p:txBody>
      </p:sp>
      <p:cxnSp>
        <p:nvCxnSpPr>
          <p:cNvPr id="4" name="Straight Arrow Connector 3"/>
          <p:cNvCxnSpPr>
            <a:stCxn id="5" idx="2"/>
          </p:cNvCxnSpPr>
          <p:nvPr/>
        </p:nvCxnSpPr>
        <p:spPr>
          <a:xfrm>
            <a:off x="1943708" y="2539133"/>
            <a:ext cx="1116124" cy="385811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/>
          <p:cNvSpPr txBox="1"/>
          <p:nvPr/>
        </p:nvSpPr>
        <p:spPr>
          <a:xfrm>
            <a:off x="1187624" y="1892802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Accept the</a:t>
            </a:r>
          </a:p>
          <a:p>
            <a:pPr algn="ctr"/>
            <a:r>
              <a:rPr lang="en-US" dirty="0" smtClean="0"/>
              <a:t>lowest offer</a:t>
            </a:r>
            <a:endParaRPr lang="en-US" dirty="0"/>
          </a:p>
        </p:txBody>
      </p:sp>
      <p:cxnSp>
        <p:nvCxnSpPr>
          <p:cNvPr id="6" name="Straight Arrow Connector 5"/>
          <p:cNvCxnSpPr>
            <a:stCxn id="7" idx="2"/>
          </p:cNvCxnSpPr>
          <p:nvPr/>
        </p:nvCxnSpPr>
        <p:spPr>
          <a:xfrm flipH="1">
            <a:off x="6876256" y="3088716"/>
            <a:ext cx="630070" cy="1102453"/>
          </a:xfrm>
          <a:prstGeom prst="straightConnector1">
            <a:avLst/>
          </a:prstGeom>
          <a:ln w="38100">
            <a:solidFill>
              <a:srgbClr val="C00000"/>
            </a:solidFill>
            <a:tailEnd type="triangle" w="lg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6750242" y="2442385"/>
            <a:ext cx="1512168" cy="646331"/>
          </a:xfrm>
          <a:prstGeom prst="rect">
            <a:avLst/>
          </a:prstGeom>
          <a:solidFill>
            <a:schemeClr val="bg1"/>
          </a:solidFill>
          <a:ln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Post a bid</a:t>
            </a:r>
          </a:p>
          <a:p>
            <a:pPr algn="ctr"/>
            <a:r>
              <a:rPr lang="en-US" dirty="0" smtClean="0"/>
              <a:t>to buy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90585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3818</TotalTime>
  <Words>314</Words>
  <Application>Microsoft Office PowerPoint</Application>
  <PresentationFormat>On-screen Show (4:3)</PresentationFormat>
  <Paragraphs>33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Default Design</vt:lpstr>
      <vt:lpstr>Instructions</vt:lpstr>
      <vt:lpstr>Instructions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Ernesto Reuben</dc:creator>
  <cp:lastModifiedBy>Ernesto Reuben</cp:lastModifiedBy>
  <cp:revision>144</cp:revision>
  <dcterms:created xsi:type="dcterms:W3CDTF">2007-03-06T12:18:29Z</dcterms:created>
  <dcterms:modified xsi:type="dcterms:W3CDTF">2015-02-20T04:37:43Z</dcterms:modified>
</cp:coreProperties>
</file>